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920F1-D968-4713-BDE6-DAF6C5E73EB8}" type="doc">
      <dgm:prSet loTypeId="urn:microsoft.com/office/officeart/2009/3/layout/OpposingIdeas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A0FA6-96F2-4C75-A5F9-EA37B4DD394D}">
      <dgm:prSet phldrT="[Text]"/>
      <dgm:spPr/>
      <dgm:t>
        <a:bodyPr/>
        <a:lstStyle/>
        <a:p>
          <a:r>
            <a:rPr lang="hr-HR" dirty="0" smtClean="0"/>
            <a:t>izdiže se</a:t>
          </a:r>
          <a:endParaRPr lang="en-US" dirty="0"/>
        </a:p>
      </dgm:t>
    </dgm:pt>
    <dgm:pt modelId="{4EAE5AEF-D9B3-4C19-8C3A-2A350CF72C49}" type="parTrans" cxnId="{C0AE30C3-3FDD-4441-9DC5-2FEEEA1A9A09}">
      <dgm:prSet/>
      <dgm:spPr/>
      <dgm:t>
        <a:bodyPr/>
        <a:lstStyle/>
        <a:p>
          <a:endParaRPr lang="en-US"/>
        </a:p>
      </dgm:t>
    </dgm:pt>
    <dgm:pt modelId="{25E085FC-173C-49CA-A809-FBC8A38BC50F}" type="sibTrans" cxnId="{C0AE30C3-3FDD-4441-9DC5-2FEEEA1A9A09}">
      <dgm:prSet/>
      <dgm:spPr/>
      <dgm:t>
        <a:bodyPr/>
        <a:lstStyle/>
        <a:p>
          <a:endParaRPr lang="en-US"/>
        </a:p>
      </dgm:t>
    </dgm:pt>
    <dgm:pt modelId="{6124FDAC-F76F-436F-BBCC-81B5518D62DD}">
      <dgm:prSet phldrT="[Text]"/>
      <dgm:spPr/>
      <dgm:t>
        <a:bodyPr/>
        <a:lstStyle/>
        <a:p>
          <a:r>
            <a:rPr lang="hr-HR" dirty="0" smtClean="0"/>
            <a:t>topli zrak</a:t>
          </a:r>
          <a:endParaRPr lang="en-US" dirty="0"/>
        </a:p>
      </dgm:t>
    </dgm:pt>
    <dgm:pt modelId="{1075767B-8E19-4E78-9385-C4D27215FD47}" type="parTrans" cxnId="{919C8523-B55A-4EBC-B828-46174E70BFC0}">
      <dgm:prSet/>
      <dgm:spPr/>
      <dgm:t>
        <a:bodyPr/>
        <a:lstStyle/>
        <a:p>
          <a:endParaRPr lang="en-US"/>
        </a:p>
      </dgm:t>
    </dgm:pt>
    <dgm:pt modelId="{0FB86602-EC4F-4418-8D32-47BE9099D3E3}" type="sibTrans" cxnId="{919C8523-B55A-4EBC-B828-46174E70BFC0}">
      <dgm:prSet/>
      <dgm:spPr/>
      <dgm:t>
        <a:bodyPr/>
        <a:lstStyle/>
        <a:p>
          <a:endParaRPr lang="en-US"/>
        </a:p>
      </dgm:t>
    </dgm:pt>
    <dgm:pt modelId="{F6F21552-098F-4668-8622-0DDB26E9D2F1}">
      <dgm:prSet phldrT="[Text]"/>
      <dgm:spPr/>
      <dgm:t>
        <a:bodyPr/>
        <a:lstStyle/>
        <a:p>
          <a:r>
            <a:rPr lang="hr-HR" dirty="0" smtClean="0"/>
            <a:t>spušta se</a:t>
          </a:r>
          <a:endParaRPr lang="en-US" dirty="0"/>
        </a:p>
      </dgm:t>
    </dgm:pt>
    <dgm:pt modelId="{BA3795CE-CE9D-4547-8F94-F47EC9564A6E}" type="parTrans" cxnId="{2E44A2B9-2975-4069-8CC9-FF525AD818C3}">
      <dgm:prSet/>
      <dgm:spPr/>
      <dgm:t>
        <a:bodyPr/>
        <a:lstStyle/>
        <a:p>
          <a:endParaRPr lang="en-US"/>
        </a:p>
      </dgm:t>
    </dgm:pt>
    <dgm:pt modelId="{D70F19E6-3861-4A87-A6BB-784C5D62CE9F}" type="sibTrans" cxnId="{2E44A2B9-2975-4069-8CC9-FF525AD818C3}">
      <dgm:prSet/>
      <dgm:spPr/>
      <dgm:t>
        <a:bodyPr/>
        <a:lstStyle/>
        <a:p>
          <a:endParaRPr lang="en-US"/>
        </a:p>
      </dgm:t>
    </dgm:pt>
    <dgm:pt modelId="{79E6B022-D5EC-4E5E-A1A3-66129512A9C4}">
      <dgm:prSet phldrT="[Text]"/>
      <dgm:spPr/>
      <dgm:t>
        <a:bodyPr/>
        <a:lstStyle/>
        <a:p>
          <a:r>
            <a:rPr lang="hr-HR" dirty="0" smtClean="0"/>
            <a:t>hladni zrak</a:t>
          </a:r>
          <a:endParaRPr lang="en-US" dirty="0"/>
        </a:p>
      </dgm:t>
    </dgm:pt>
    <dgm:pt modelId="{69B90EE8-F529-4FE0-B79C-05FEA57E856D}" type="parTrans" cxnId="{981EB45E-EC8B-444C-966F-B9E5044D9D73}">
      <dgm:prSet/>
      <dgm:spPr/>
      <dgm:t>
        <a:bodyPr/>
        <a:lstStyle/>
        <a:p>
          <a:endParaRPr lang="en-US"/>
        </a:p>
      </dgm:t>
    </dgm:pt>
    <dgm:pt modelId="{69D605AD-60E8-4ED9-B512-CEC947AD3AC4}" type="sibTrans" cxnId="{981EB45E-EC8B-444C-966F-B9E5044D9D73}">
      <dgm:prSet/>
      <dgm:spPr/>
      <dgm:t>
        <a:bodyPr/>
        <a:lstStyle/>
        <a:p>
          <a:endParaRPr lang="en-US"/>
        </a:p>
      </dgm:t>
    </dgm:pt>
    <dgm:pt modelId="{88FE066D-8182-4938-A6E1-E33484C2A2BF}" type="pres">
      <dgm:prSet presAssocID="{018920F1-D968-4713-BDE6-DAF6C5E73EB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D4C360-F871-4E61-9963-AB3966A6A19D}" type="pres">
      <dgm:prSet presAssocID="{018920F1-D968-4713-BDE6-DAF6C5E73EB8}" presName="Background" presStyleLbl="node1" presStyleIdx="0" presStyleCnt="1"/>
      <dgm:spPr/>
    </dgm:pt>
    <dgm:pt modelId="{F31C158C-A3BD-437F-868D-959C9D712E52}" type="pres">
      <dgm:prSet presAssocID="{018920F1-D968-4713-BDE6-DAF6C5E73EB8}" presName="Divider" presStyleLbl="callout" presStyleIdx="0" presStyleCnt="1"/>
      <dgm:spPr/>
    </dgm:pt>
    <dgm:pt modelId="{4F81416D-A7D8-42E4-807A-0D292504979E}" type="pres">
      <dgm:prSet presAssocID="{018920F1-D968-4713-BDE6-DAF6C5E73EB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A4B8C-A13C-42F7-899D-9275F62B7F11}" type="pres">
      <dgm:prSet presAssocID="{018920F1-D968-4713-BDE6-DAF6C5E73EB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48622-970F-4A13-B3A6-46D8970BFA01}" type="pres">
      <dgm:prSet presAssocID="{018920F1-D968-4713-BDE6-DAF6C5E73EB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D8F0EB9-3180-46A2-980A-881E42CE9772}" type="pres">
      <dgm:prSet presAssocID="{018920F1-D968-4713-BDE6-DAF6C5E73EB8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2DFB2788-1C10-4AED-B7D2-4D95897F739B}" type="pres">
      <dgm:prSet presAssocID="{018920F1-D968-4713-BDE6-DAF6C5E73EB8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7C89D3B-62D5-4865-9E86-EF7FF09B46D8}" type="pres">
      <dgm:prSet presAssocID="{018920F1-D968-4713-BDE6-DAF6C5E73EB8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929822F6-4640-43FA-96D1-C061051C16B0}" type="presOf" srcId="{F6F21552-098F-4668-8622-0DDB26E9D2F1}" destId="{2DFB2788-1C10-4AED-B7D2-4D95897F739B}" srcOrd="0" destOrd="0" presId="urn:microsoft.com/office/officeart/2009/3/layout/OpposingIdeas"/>
    <dgm:cxn modelId="{919C8523-B55A-4EBC-B828-46174E70BFC0}" srcId="{CE2A0FA6-96F2-4C75-A5F9-EA37B4DD394D}" destId="{6124FDAC-F76F-436F-BBCC-81B5518D62DD}" srcOrd="0" destOrd="0" parTransId="{1075767B-8E19-4E78-9385-C4D27215FD47}" sibTransId="{0FB86602-EC4F-4418-8D32-47BE9099D3E3}"/>
    <dgm:cxn modelId="{1F9A08AB-5D63-469A-A721-2267E1CC15A9}" type="presOf" srcId="{CE2A0FA6-96F2-4C75-A5F9-EA37B4DD394D}" destId="{BD8F0EB9-3180-46A2-980A-881E42CE9772}" srcOrd="1" destOrd="0" presId="urn:microsoft.com/office/officeart/2009/3/layout/OpposingIdeas"/>
    <dgm:cxn modelId="{E3DEF38E-C89E-4950-B513-4EB3B06541A8}" type="presOf" srcId="{F6F21552-098F-4668-8622-0DDB26E9D2F1}" destId="{E7C89D3B-62D5-4865-9E86-EF7FF09B46D8}" srcOrd="1" destOrd="0" presId="urn:microsoft.com/office/officeart/2009/3/layout/OpposingIdeas"/>
    <dgm:cxn modelId="{C0AE30C3-3FDD-4441-9DC5-2FEEEA1A9A09}" srcId="{018920F1-D968-4713-BDE6-DAF6C5E73EB8}" destId="{CE2A0FA6-96F2-4C75-A5F9-EA37B4DD394D}" srcOrd="0" destOrd="0" parTransId="{4EAE5AEF-D9B3-4C19-8C3A-2A350CF72C49}" sibTransId="{25E085FC-173C-49CA-A809-FBC8A38BC50F}"/>
    <dgm:cxn modelId="{D08C9291-BEE8-40F5-98C6-A7D383058C03}" type="presOf" srcId="{79E6B022-D5EC-4E5E-A1A3-66129512A9C4}" destId="{3C8A4B8C-A13C-42F7-899D-9275F62B7F11}" srcOrd="0" destOrd="0" presId="urn:microsoft.com/office/officeart/2009/3/layout/OpposingIdeas"/>
    <dgm:cxn modelId="{7A75DBE2-E9E7-4A16-B82B-381D71B13615}" type="presOf" srcId="{6124FDAC-F76F-436F-BBCC-81B5518D62DD}" destId="{4F81416D-A7D8-42E4-807A-0D292504979E}" srcOrd="0" destOrd="0" presId="urn:microsoft.com/office/officeart/2009/3/layout/OpposingIdeas"/>
    <dgm:cxn modelId="{C9FC455D-5D79-4B1C-8449-E4BC6B7B024E}" type="presOf" srcId="{CE2A0FA6-96F2-4C75-A5F9-EA37B4DD394D}" destId="{98048622-970F-4A13-B3A6-46D8970BFA01}" srcOrd="0" destOrd="0" presId="urn:microsoft.com/office/officeart/2009/3/layout/OpposingIdeas"/>
    <dgm:cxn modelId="{981EB45E-EC8B-444C-966F-B9E5044D9D73}" srcId="{F6F21552-098F-4668-8622-0DDB26E9D2F1}" destId="{79E6B022-D5EC-4E5E-A1A3-66129512A9C4}" srcOrd="0" destOrd="0" parTransId="{69B90EE8-F529-4FE0-B79C-05FEA57E856D}" sibTransId="{69D605AD-60E8-4ED9-B512-CEC947AD3AC4}"/>
    <dgm:cxn modelId="{2E44A2B9-2975-4069-8CC9-FF525AD818C3}" srcId="{018920F1-D968-4713-BDE6-DAF6C5E73EB8}" destId="{F6F21552-098F-4668-8622-0DDB26E9D2F1}" srcOrd="1" destOrd="0" parTransId="{BA3795CE-CE9D-4547-8F94-F47EC9564A6E}" sibTransId="{D70F19E6-3861-4A87-A6BB-784C5D62CE9F}"/>
    <dgm:cxn modelId="{61F7FF19-1FD7-45CA-ADDB-FD7601B9F188}" type="presOf" srcId="{018920F1-D968-4713-BDE6-DAF6C5E73EB8}" destId="{88FE066D-8182-4938-A6E1-E33484C2A2BF}" srcOrd="0" destOrd="0" presId="urn:microsoft.com/office/officeart/2009/3/layout/OpposingIdeas"/>
    <dgm:cxn modelId="{6F347E72-A474-4995-A33D-58419D3F06F8}" type="presParOf" srcId="{88FE066D-8182-4938-A6E1-E33484C2A2BF}" destId="{11D4C360-F871-4E61-9963-AB3966A6A19D}" srcOrd="0" destOrd="0" presId="urn:microsoft.com/office/officeart/2009/3/layout/OpposingIdeas"/>
    <dgm:cxn modelId="{590AB9F6-1A01-4313-8C87-1B71EA14AE54}" type="presParOf" srcId="{88FE066D-8182-4938-A6E1-E33484C2A2BF}" destId="{F31C158C-A3BD-437F-868D-959C9D712E52}" srcOrd="1" destOrd="0" presId="urn:microsoft.com/office/officeart/2009/3/layout/OpposingIdeas"/>
    <dgm:cxn modelId="{A5C7A63C-E2CD-4DBB-BCB6-9D7B65C1F738}" type="presParOf" srcId="{88FE066D-8182-4938-A6E1-E33484C2A2BF}" destId="{4F81416D-A7D8-42E4-807A-0D292504979E}" srcOrd="2" destOrd="0" presId="urn:microsoft.com/office/officeart/2009/3/layout/OpposingIdeas"/>
    <dgm:cxn modelId="{92A560FE-76BB-4E3B-BF0C-3739044E3B04}" type="presParOf" srcId="{88FE066D-8182-4938-A6E1-E33484C2A2BF}" destId="{3C8A4B8C-A13C-42F7-899D-9275F62B7F11}" srcOrd="3" destOrd="0" presId="urn:microsoft.com/office/officeart/2009/3/layout/OpposingIdeas"/>
    <dgm:cxn modelId="{11AA789B-16B5-4523-9E0C-0701790D07AB}" type="presParOf" srcId="{88FE066D-8182-4938-A6E1-E33484C2A2BF}" destId="{98048622-970F-4A13-B3A6-46D8970BFA01}" srcOrd="4" destOrd="0" presId="urn:microsoft.com/office/officeart/2009/3/layout/OpposingIdeas"/>
    <dgm:cxn modelId="{F883D466-B6FA-4F16-A110-23052BA42E0E}" type="presParOf" srcId="{88FE066D-8182-4938-A6E1-E33484C2A2BF}" destId="{BD8F0EB9-3180-46A2-980A-881E42CE9772}" srcOrd="5" destOrd="0" presId="urn:microsoft.com/office/officeart/2009/3/layout/OpposingIdeas"/>
    <dgm:cxn modelId="{74977B2F-75B1-4564-AD1E-05A0734F213B}" type="presParOf" srcId="{88FE066D-8182-4938-A6E1-E33484C2A2BF}" destId="{2DFB2788-1C10-4AED-B7D2-4D95897F739B}" srcOrd="6" destOrd="0" presId="urn:microsoft.com/office/officeart/2009/3/layout/OpposingIdeas"/>
    <dgm:cxn modelId="{F12611CC-B028-4BA6-B368-82547F53A4EF}" type="presParOf" srcId="{88FE066D-8182-4938-A6E1-E33484C2A2BF}" destId="{E7C89D3B-62D5-4865-9E86-EF7FF09B46D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5E127-5AA7-4428-AAE7-DF4AABF3A2D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D032B01-3077-482E-8902-1BC3D4E91CE7}">
      <dgm:prSet phldrT="[Text]"/>
      <dgm:spPr/>
      <dgm:t>
        <a:bodyPr/>
        <a:lstStyle/>
        <a:p>
          <a:endParaRPr lang="en-US" dirty="0"/>
        </a:p>
      </dgm:t>
    </dgm:pt>
    <dgm:pt modelId="{C241B60F-C718-40D9-AECB-8BA9B661AB60}" type="parTrans" cxnId="{F9BC37D2-52B1-4473-BA47-61397B44530D}">
      <dgm:prSet/>
      <dgm:spPr/>
      <dgm:t>
        <a:bodyPr/>
        <a:lstStyle/>
        <a:p>
          <a:endParaRPr lang="en-US"/>
        </a:p>
      </dgm:t>
    </dgm:pt>
    <dgm:pt modelId="{5C62D4DE-2900-40E5-950D-9FFC22D8A516}" type="sibTrans" cxnId="{F9BC37D2-52B1-4473-BA47-61397B44530D}">
      <dgm:prSet/>
      <dgm:spPr/>
      <dgm:t>
        <a:bodyPr/>
        <a:lstStyle/>
        <a:p>
          <a:endParaRPr lang="en-US"/>
        </a:p>
      </dgm:t>
    </dgm:pt>
    <dgm:pt modelId="{FCF43933-BBF7-48C6-BDDF-52C902EB9B64}">
      <dgm:prSet phldrT="[Text]"/>
      <dgm:spPr/>
      <dgm:t>
        <a:bodyPr/>
        <a:lstStyle/>
        <a:p>
          <a:endParaRPr lang="en-US" dirty="0"/>
        </a:p>
      </dgm:t>
    </dgm:pt>
    <dgm:pt modelId="{0D685BA1-0569-49E8-954B-99DDF03391D3}" type="sibTrans" cxnId="{D7D5170B-0E33-4B70-AC2C-C5969FEB22DF}">
      <dgm:prSet/>
      <dgm:spPr/>
      <dgm:t>
        <a:bodyPr/>
        <a:lstStyle/>
        <a:p>
          <a:endParaRPr lang="en-US"/>
        </a:p>
      </dgm:t>
    </dgm:pt>
    <dgm:pt modelId="{E065B822-76B6-4F77-8D7F-8A1E2A3802F6}" type="parTrans" cxnId="{D7D5170B-0E33-4B70-AC2C-C5969FEB22DF}">
      <dgm:prSet/>
      <dgm:spPr/>
      <dgm:t>
        <a:bodyPr/>
        <a:lstStyle/>
        <a:p>
          <a:endParaRPr lang="en-US"/>
        </a:p>
      </dgm:t>
    </dgm:pt>
    <dgm:pt modelId="{DB56A1F9-E8F5-4E39-8B63-95A76C28F892}" type="pres">
      <dgm:prSet presAssocID="{BB95E127-5AA7-4428-AAE7-DF4AABF3A2DC}" presName="compositeShape" presStyleCnt="0">
        <dgm:presLayoutVars>
          <dgm:chMax val="7"/>
          <dgm:dir/>
          <dgm:resizeHandles val="exact"/>
        </dgm:presLayoutVars>
      </dgm:prSet>
      <dgm:spPr/>
    </dgm:pt>
    <dgm:pt modelId="{1694D19A-7172-4391-9A9B-5A2223249076}" type="pres">
      <dgm:prSet presAssocID="{AD032B01-3077-482E-8902-1BC3D4E91CE7}" presName="circ1" presStyleLbl="vennNode1" presStyleIdx="0" presStyleCnt="2"/>
      <dgm:spPr/>
      <dgm:t>
        <a:bodyPr/>
        <a:lstStyle/>
        <a:p>
          <a:endParaRPr lang="en-US"/>
        </a:p>
      </dgm:t>
    </dgm:pt>
    <dgm:pt modelId="{A8D65275-C769-4615-A3ED-705B107A7261}" type="pres">
      <dgm:prSet presAssocID="{AD032B01-3077-482E-8902-1BC3D4E91C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023D0-936F-48AD-839B-B644A2E7725D}" type="pres">
      <dgm:prSet presAssocID="{FCF43933-BBF7-48C6-BDDF-52C902EB9B64}" presName="circ2" presStyleLbl="vennNode1" presStyleIdx="1" presStyleCnt="2" custLinFactNeighborX="1166" custLinFactNeighborY="0"/>
      <dgm:spPr/>
      <dgm:t>
        <a:bodyPr/>
        <a:lstStyle/>
        <a:p>
          <a:endParaRPr lang="en-US"/>
        </a:p>
      </dgm:t>
    </dgm:pt>
    <dgm:pt modelId="{71467B34-C09D-4C4B-A2F2-391EA176EFB7}" type="pres">
      <dgm:prSet presAssocID="{FCF43933-BBF7-48C6-BDDF-52C902EB9B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33529-EF85-42B7-8200-37F98359136B}" type="presOf" srcId="{FCF43933-BBF7-48C6-BDDF-52C902EB9B64}" destId="{71467B34-C09D-4C4B-A2F2-391EA176EFB7}" srcOrd="1" destOrd="0" presId="urn:microsoft.com/office/officeart/2005/8/layout/venn1"/>
    <dgm:cxn modelId="{E89C169E-BDFF-413A-B351-2628204AD754}" type="presOf" srcId="{AD032B01-3077-482E-8902-1BC3D4E91CE7}" destId="{1694D19A-7172-4391-9A9B-5A2223249076}" srcOrd="0" destOrd="0" presId="urn:microsoft.com/office/officeart/2005/8/layout/venn1"/>
    <dgm:cxn modelId="{F9BC37D2-52B1-4473-BA47-61397B44530D}" srcId="{BB95E127-5AA7-4428-AAE7-DF4AABF3A2DC}" destId="{AD032B01-3077-482E-8902-1BC3D4E91CE7}" srcOrd="0" destOrd="0" parTransId="{C241B60F-C718-40D9-AECB-8BA9B661AB60}" sibTransId="{5C62D4DE-2900-40E5-950D-9FFC22D8A516}"/>
    <dgm:cxn modelId="{D7D5170B-0E33-4B70-AC2C-C5969FEB22DF}" srcId="{BB95E127-5AA7-4428-AAE7-DF4AABF3A2DC}" destId="{FCF43933-BBF7-48C6-BDDF-52C902EB9B64}" srcOrd="1" destOrd="0" parTransId="{E065B822-76B6-4F77-8D7F-8A1E2A3802F6}" sibTransId="{0D685BA1-0569-49E8-954B-99DDF03391D3}"/>
    <dgm:cxn modelId="{CAB2F6DA-49E7-4CAC-88DD-C79421653F37}" type="presOf" srcId="{AD032B01-3077-482E-8902-1BC3D4E91CE7}" destId="{A8D65275-C769-4615-A3ED-705B107A7261}" srcOrd="1" destOrd="0" presId="urn:microsoft.com/office/officeart/2005/8/layout/venn1"/>
    <dgm:cxn modelId="{EC3BD808-5D7E-4DFD-AF96-7EF40EB13608}" type="presOf" srcId="{FCF43933-BBF7-48C6-BDDF-52C902EB9B64}" destId="{5D8023D0-936F-48AD-839B-B644A2E7725D}" srcOrd="0" destOrd="0" presId="urn:microsoft.com/office/officeart/2005/8/layout/venn1"/>
    <dgm:cxn modelId="{4B249DA2-62F6-4AB8-B278-CFE006111855}" type="presOf" srcId="{BB95E127-5AA7-4428-AAE7-DF4AABF3A2DC}" destId="{DB56A1F9-E8F5-4E39-8B63-95A76C28F892}" srcOrd="0" destOrd="0" presId="urn:microsoft.com/office/officeart/2005/8/layout/venn1"/>
    <dgm:cxn modelId="{194C60F8-1235-43E1-B9E9-03BB6EEAAD32}" type="presParOf" srcId="{DB56A1F9-E8F5-4E39-8B63-95A76C28F892}" destId="{1694D19A-7172-4391-9A9B-5A2223249076}" srcOrd="0" destOrd="0" presId="urn:microsoft.com/office/officeart/2005/8/layout/venn1"/>
    <dgm:cxn modelId="{7CDF5EE6-6E00-4CC7-9AF1-2264BB84A2EF}" type="presParOf" srcId="{DB56A1F9-E8F5-4E39-8B63-95A76C28F892}" destId="{A8D65275-C769-4615-A3ED-705B107A7261}" srcOrd="1" destOrd="0" presId="urn:microsoft.com/office/officeart/2005/8/layout/venn1"/>
    <dgm:cxn modelId="{B9117FDA-82C6-4A87-952C-6CD294AB0506}" type="presParOf" srcId="{DB56A1F9-E8F5-4E39-8B63-95A76C28F892}" destId="{5D8023D0-936F-48AD-839B-B644A2E7725D}" srcOrd="2" destOrd="0" presId="urn:microsoft.com/office/officeart/2005/8/layout/venn1"/>
    <dgm:cxn modelId="{0B513ECA-2B29-4349-A91D-8E71324235EA}" type="presParOf" srcId="{DB56A1F9-E8F5-4E39-8B63-95A76C28F892}" destId="{71467B34-C09D-4C4B-A2F2-391EA176EFB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4C360-F871-4E61-9963-AB3966A6A19D}">
      <dsp:nvSpPr>
        <dsp:cNvPr id="0" name=""/>
        <dsp:cNvSpPr/>
      </dsp:nvSpPr>
      <dsp:spPr>
        <a:xfrm>
          <a:off x="2255110" y="515191"/>
          <a:ext cx="3719378" cy="2000154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1C158C-A3BD-437F-868D-959C9D712E52}">
      <dsp:nvSpPr>
        <dsp:cNvPr id="0" name=""/>
        <dsp:cNvSpPr/>
      </dsp:nvSpPr>
      <dsp:spPr>
        <a:xfrm>
          <a:off x="4114799" y="727328"/>
          <a:ext cx="495" cy="1575879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F81416D-A7D8-42E4-807A-0D292504979E}">
      <dsp:nvSpPr>
        <dsp:cNvPr id="0" name=""/>
        <dsp:cNvSpPr/>
      </dsp:nvSpPr>
      <dsp:spPr>
        <a:xfrm>
          <a:off x="2379090" y="666718"/>
          <a:ext cx="1611730" cy="16971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topli zrak</a:t>
          </a:r>
          <a:endParaRPr lang="en-US" sz="4000" kern="1200" dirty="0"/>
        </a:p>
      </dsp:txBody>
      <dsp:txXfrm>
        <a:off x="2379090" y="666718"/>
        <a:ext cx="1611730" cy="1697100"/>
      </dsp:txXfrm>
    </dsp:sp>
    <dsp:sp modelId="{3C8A4B8C-A13C-42F7-899D-9275F62B7F11}">
      <dsp:nvSpPr>
        <dsp:cNvPr id="0" name=""/>
        <dsp:cNvSpPr/>
      </dsp:nvSpPr>
      <dsp:spPr>
        <a:xfrm>
          <a:off x="4238779" y="666718"/>
          <a:ext cx="1611730" cy="16971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hladni zrak</a:t>
          </a:r>
          <a:endParaRPr lang="en-US" sz="4000" kern="1200" dirty="0"/>
        </a:p>
      </dsp:txBody>
      <dsp:txXfrm>
        <a:off x="4238779" y="666718"/>
        <a:ext cx="1611730" cy="1697100"/>
      </dsp:txXfrm>
    </dsp:sp>
    <dsp:sp modelId="{BD8F0EB9-3180-46A2-980A-881E42CE9772}">
      <dsp:nvSpPr>
        <dsp:cNvPr id="0" name=""/>
        <dsp:cNvSpPr/>
      </dsp:nvSpPr>
      <dsp:spPr>
        <a:xfrm rot="16200000">
          <a:off x="854169" y="781045"/>
          <a:ext cx="2181986" cy="61989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izdiže se</a:t>
          </a:r>
          <a:endParaRPr lang="en-US" sz="1400" kern="1200" dirty="0"/>
        </a:p>
      </dsp:txBody>
      <dsp:txXfrm rot="16200000">
        <a:off x="854169" y="781045"/>
        <a:ext cx="2181986" cy="619896"/>
      </dsp:txXfrm>
    </dsp:sp>
    <dsp:sp modelId="{E7C89D3B-62D5-4865-9E86-EF7FF09B46D8}">
      <dsp:nvSpPr>
        <dsp:cNvPr id="0" name=""/>
        <dsp:cNvSpPr/>
      </dsp:nvSpPr>
      <dsp:spPr>
        <a:xfrm rot="5400000">
          <a:off x="5193443" y="1629595"/>
          <a:ext cx="2181986" cy="61989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spušta se</a:t>
          </a:r>
          <a:endParaRPr lang="en-US" sz="1400" kern="1200" dirty="0"/>
        </a:p>
      </dsp:txBody>
      <dsp:txXfrm rot="5400000">
        <a:off x="5193443" y="1629595"/>
        <a:ext cx="2181986" cy="619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Temperatura zraka i tlak zraka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Tlak zraka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n</a:t>
            </a:r>
            <a:r>
              <a:rPr lang="hr-HR" sz="2800" b="1" dirty="0" smtClean="0"/>
              <a:t>ajveći na morskoj razini, opada s porastom visine </a:t>
            </a:r>
          </a:p>
          <a:p>
            <a:r>
              <a:rPr lang="hr-HR" sz="2800" b="1" dirty="0"/>
              <a:t>m</a:t>
            </a:r>
            <a:r>
              <a:rPr lang="hr-HR" sz="2800" b="1" dirty="0" smtClean="0"/>
              <a:t>jeri se barometrom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rosječni tlak zraka iznosi </a:t>
            </a:r>
            <a:r>
              <a:rPr lang="hr-HR" sz="2800" b="1" dirty="0" smtClean="0"/>
              <a:t>1013 hPa</a:t>
            </a:r>
            <a:r>
              <a:rPr lang="hr-HR" sz="2800" dirty="0" smtClean="0"/>
              <a:t> (hektopaskala) – normalan tlak zraka 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orast tlaka – razvedravanje, pada tlaka – naoblaka i padaline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3394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55526"/>
            <a:ext cx="4392488" cy="412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1707654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Očitajte vrijednost tlaka zraka na barometru. </a:t>
            </a:r>
          </a:p>
          <a:p>
            <a:r>
              <a:rPr lang="hr-HR" sz="2400" i="1" dirty="0" smtClean="0"/>
              <a:t>Je li nizak ili visok? Kakvo vrijeme donosi ovakava tlak zraka?</a:t>
            </a:r>
            <a:endParaRPr lang="hr-HR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417631"/>
            <a:ext cx="1450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B</a:t>
            </a:r>
            <a:r>
              <a:rPr lang="hr-HR" sz="1200" dirty="0" smtClean="0"/>
              <a:t>arometar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28647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71550"/>
            <a:ext cx="4968552" cy="3494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04" y="1347614"/>
            <a:ext cx="2520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Razlika u tlaku zraka uzrokuje nastanak VJETRA.</a:t>
            </a:r>
          </a:p>
          <a:p>
            <a:r>
              <a:rPr lang="hr-HR" sz="2800" dirty="0" smtClean="0"/>
              <a:t>Pomoću slike pokušajte definirati vjetar.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4125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Ciklona i anticiklona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62535"/>
            <a:ext cx="4957092" cy="303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779662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Pročitaj tekst u udžbeniku str. 14 i 15 te ovu sliku.</a:t>
            </a:r>
          </a:p>
          <a:p>
            <a:r>
              <a:rPr lang="hr-HR" dirty="0" smtClean="0"/>
              <a:t>Nakon toga izradi grafički organizator u kojem ćeš usporediti ciklonu i anticiklonu. (prijedlog: Vennov dijagram).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913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9335481"/>
              </p:ext>
            </p:extLst>
          </p:nvPr>
        </p:nvGraphicFramePr>
        <p:xfrm>
          <a:off x="457200" y="1563688"/>
          <a:ext cx="82296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4596" y="11629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Ciklona 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901208" y="11315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Anticiklona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283718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iski tlak zraka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</a:t>
            </a:r>
            <a:r>
              <a:rPr lang="hr-HR" dirty="0" smtClean="0"/>
              <a:t>rak struji od rubova prema središtu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blačno, nepostojano i kišovito vrijeme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387287" y="2354230"/>
            <a:ext cx="461665" cy="144945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Tlak zraka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024279" y="1851670"/>
            <a:ext cx="1903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v</a:t>
            </a:r>
            <a:r>
              <a:rPr lang="hr-HR" dirty="0" smtClean="0"/>
              <a:t>isoki tlak zraka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Zrak struji od sredoišta prema rubovima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</a:t>
            </a:r>
            <a:r>
              <a:rPr lang="hr-HR" dirty="0" smtClean="0"/>
              <a:t>tabilno, postojano i vedro</a:t>
            </a:r>
            <a:endParaRPr lang="hr-H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94" y="1788382"/>
            <a:ext cx="1327467" cy="135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772" y="1995686"/>
            <a:ext cx="1411333" cy="14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13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5486"/>
            <a:ext cx="3056285" cy="250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51470"/>
            <a:ext cx="5040560" cy="4725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2641523"/>
            <a:ext cx="2200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Ciklona nad Europom</a:t>
            </a:r>
            <a:endParaRPr lang="hr-H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05320" y="4755436"/>
            <a:ext cx="171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Sinoptička karta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6311" y="2918522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Prepoznaješ li na sinoptičkoj karti ciklonu i anticiklonu? Kojim slovima su označene? Kakvo vrijeme je u Njemačkoj, a kakvo u Bjelorusiji? 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26774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Izradila 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Marija Ros Kozarić, prof. </a:t>
            </a:r>
            <a:r>
              <a:rPr lang="hr-HR" sz="2400" dirty="0"/>
              <a:t>g</a:t>
            </a:r>
            <a:r>
              <a:rPr lang="hr-HR" sz="2400" dirty="0" smtClean="0"/>
              <a:t>eologije i geografije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52093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Nakon današnjeg sata moći ćeš...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objasniti klimatske elemente (temperatura zraka i tlak zraka)</a:t>
            </a:r>
          </a:p>
          <a:p>
            <a:r>
              <a:rPr lang="hr-HR" sz="2400" dirty="0" smtClean="0"/>
              <a:t>opisati da se zrak zagrijava od podloge te s tim povezati pad temperature u troposferi s porastom nadmorske visine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pisati da se topli zrak (zagrijan od podloge) uzdiže, a hladan spušta – povezati tlak zraka s nastankom vjetra i stabilnošću vremena, opisati ciklonu i anticiklonu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Ponovimo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i="1" dirty="0" smtClean="0"/>
              <a:t>Što je atmosfera?</a:t>
            </a:r>
          </a:p>
          <a:p>
            <a:r>
              <a:rPr lang="hr-HR" sz="2400" i="1" dirty="0" smtClean="0"/>
              <a:t>U čemu je važnost troposfere?</a:t>
            </a:r>
          </a:p>
          <a:p>
            <a:r>
              <a:rPr lang="hr-HR" sz="2400" i="1" dirty="0" smtClean="0"/>
              <a:t>Što je vrijeme?</a:t>
            </a:r>
          </a:p>
          <a:p>
            <a:r>
              <a:rPr lang="hr-HR" sz="2400" i="1" dirty="0" smtClean="0"/>
              <a:t>Zašto je važno pratiti promjene vremena?</a:t>
            </a:r>
          </a:p>
          <a:p>
            <a:r>
              <a:rPr lang="hr-HR" sz="2400" i="1" dirty="0" smtClean="0"/>
              <a:t>Što je vremenska prognoza?</a:t>
            </a:r>
          </a:p>
          <a:p>
            <a:r>
              <a:rPr lang="hr-HR" sz="2400" i="1" dirty="0" smtClean="0"/>
              <a:t>Tko su meteorolozi?</a:t>
            </a:r>
          </a:p>
        </p:txBody>
      </p:sp>
    </p:spTree>
    <p:extLst>
      <p:ext uri="{BB962C8B-B14F-4D97-AF65-F5344CB8AC3E}">
        <p14:creationId xmlns:p14="http://schemas.microsoft.com/office/powerpoint/2010/main" xmlns="" val="26041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Razmislite...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 smtClean="0"/>
              <a:t>Odakle Zemlja dobiva toplinu?</a:t>
            </a:r>
          </a:p>
          <a:p>
            <a:pPr marL="0" indent="0">
              <a:buNone/>
            </a:pPr>
            <a:r>
              <a:rPr lang="hr-HR" sz="2400" i="1" dirty="0" smtClean="0"/>
              <a:t>Koliko nam je važna Sunčeva svjetlost i zračenje?</a:t>
            </a:r>
          </a:p>
          <a:p>
            <a:pPr marL="0" indent="0">
              <a:buNone/>
            </a:pPr>
            <a:r>
              <a:rPr lang="hr-HR" sz="2400" i="1" dirty="0" smtClean="0"/>
              <a:t>Trebamo li se paziti Sunca? Zašto?</a:t>
            </a:r>
          </a:p>
          <a:p>
            <a:pPr marL="0" indent="0">
              <a:buNone/>
            </a:pPr>
            <a:r>
              <a:rPr lang="hr-HR" sz="2400" i="1" dirty="0" smtClean="0"/>
              <a:t>Koji se sloj atmosfere najviše zagrije?</a:t>
            </a:r>
          </a:p>
          <a:p>
            <a:pPr marL="0" indent="0">
              <a:buNone/>
            </a:pPr>
            <a:r>
              <a:rPr lang="hr-HR" sz="2400" i="1" dirty="0" smtClean="0"/>
              <a:t>Zagrije li se prije kamen ili voda? </a:t>
            </a:r>
          </a:p>
          <a:p>
            <a:pPr marL="0" indent="0">
              <a:buNone/>
            </a:pPr>
            <a:r>
              <a:rPr lang="hr-HR" sz="2400" i="1" dirty="0" smtClean="0"/>
              <a:t>Na koji način se zagrijava zrak?</a:t>
            </a:r>
          </a:p>
        </p:txBody>
      </p:sp>
    </p:spTree>
    <p:extLst>
      <p:ext uri="{BB962C8B-B14F-4D97-AF65-F5344CB8AC3E}">
        <p14:creationId xmlns:p14="http://schemas.microsoft.com/office/powerpoint/2010/main" xmlns="" val="36704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Temperatura zraka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762" y="1635646"/>
            <a:ext cx="4053110" cy="303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1923678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Proučite fotografiju Kilimanjara u Africi.</a:t>
            </a:r>
          </a:p>
          <a:p>
            <a:r>
              <a:rPr lang="hr-HR" i="1" dirty="0" smtClean="0"/>
              <a:t>Što primjećujete?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Kakva je vegetacija na fotografiji?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Žive li žirafe u vrućem ili hladnom području?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Kako objašnjavate snijeg na vrhu planine?</a:t>
            </a:r>
          </a:p>
          <a:p>
            <a:endParaRPr lang="hr-HR" i="1" dirty="0"/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29647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Izvedite zaključak o temperaturi </a:t>
            </a:r>
            <a:r>
              <a:rPr lang="hr-HR" i="1" dirty="0" smtClean="0"/>
              <a:t>zraka!</a:t>
            </a:r>
          </a:p>
          <a:p>
            <a:endParaRPr lang="hr-HR" i="1" dirty="0"/>
          </a:p>
          <a:p>
            <a:pPr marL="0" indent="0">
              <a:buNone/>
            </a:pPr>
            <a:r>
              <a:rPr lang="hr-HR" b="1" i="1" dirty="0" smtClean="0"/>
              <a:t>Temperatura zraka se s porastom nadmorske visine svakih 200 m ____________(smanji/poraste) za 1</a:t>
            </a:r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ºC.</a:t>
            </a:r>
            <a:endParaRPr lang="hr-HR" b="1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196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9542"/>
            <a:ext cx="8229600" cy="259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65187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slikama je prikazan kut upada Sunčevih zraka u različito doba dana. Jedna pokazuje kut upada zraka </a:t>
            </a:r>
            <a:r>
              <a:rPr lang="hr-HR" i="1" dirty="0" smtClean="0"/>
              <a:t>ujutro i navečer, </a:t>
            </a:r>
            <a:r>
              <a:rPr lang="hr-HR" dirty="0" smtClean="0"/>
              <a:t>a druga </a:t>
            </a:r>
            <a:r>
              <a:rPr lang="hr-HR" i="1" dirty="0" smtClean="0"/>
              <a:t>sredinom dana</a:t>
            </a:r>
            <a:r>
              <a:rPr lang="hr-HR" dirty="0" smtClean="0"/>
              <a:t>. Promotri i pravilno potpiši slike. Možeš li objasniti svoj odabir?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 rot="1156198">
            <a:off x="2559459" y="1024230"/>
            <a:ext cx="216024" cy="13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 rot="3813610">
            <a:off x="6780788" y="1714310"/>
            <a:ext cx="216024" cy="13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65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termometar – </a:t>
            </a:r>
            <a:r>
              <a:rPr lang="hr-HR" dirty="0" smtClean="0"/>
              <a:t>sprava kojom</a:t>
            </a:r>
          </a:p>
          <a:p>
            <a:pPr marL="0" indent="0">
              <a:buNone/>
            </a:pPr>
            <a:r>
              <a:rPr lang="hr-HR" dirty="0" smtClean="0"/>
              <a:t>mjerimo temperaturu zraka.</a:t>
            </a:r>
          </a:p>
          <a:p>
            <a:r>
              <a:rPr lang="hr-HR" dirty="0"/>
              <a:t>t</a:t>
            </a:r>
            <a:r>
              <a:rPr lang="hr-HR" dirty="0" smtClean="0"/>
              <a:t>emperatura zraka se </a:t>
            </a:r>
            <a:r>
              <a:rPr lang="hr-HR" b="1" dirty="0" smtClean="0"/>
              <a:t>izražava u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ºC.</a:t>
            </a:r>
          </a:p>
          <a:p>
            <a:r>
              <a:rPr lang="hr-HR" b="1" dirty="0"/>
              <a:t>srednja dnevna temp</a:t>
            </a:r>
            <a:r>
              <a:rPr lang="hr-HR" b="1" dirty="0" smtClean="0"/>
              <a:t>. zraka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(t7+t14+t21+t21):4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3518"/>
            <a:ext cx="1626397" cy="453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28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699542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sz="2700" dirty="0" smtClean="0"/>
              <a:t>Promotrite organizator. Možete li pronaći primjer iz svakodnevnog života koji će potvrditi dolje napisano?</a:t>
            </a:r>
            <a:endParaRPr lang="hr-HR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1278199"/>
              </p:ext>
            </p:extLst>
          </p:nvPr>
        </p:nvGraphicFramePr>
        <p:xfrm>
          <a:off x="457200" y="1563688"/>
          <a:ext cx="82296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675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474</Words>
  <Application>Microsoft Office PowerPoint</Application>
  <PresentationFormat>On-screen Show (16:9)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VRIJEME I KLIMA</vt:lpstr>
      <vt:lpstr>Nakon današnjeg sata moći ćeš...</vt:lpstr>
      <vt:lpstr>Ponovimo </vt:lpstr>
      <vt:lpstr>Razmislite...</vt:lpstr>
      <vt:lpstr>Temperatura zraka</vt:lpstr>
      <vt:lpstr>Slide 6</vt:lpstr>
      <vt:lpstr>Slide 7</vt:lpstr>
      <vt:lpstr>Slide 8</vt:lpstr>
      <vt:lpstr>Promotrite organizator. Možete li pronaći primjer iz svakodnevnog života koji će potvrditi dolje napisano?</vt:lpstr>
      <vt:lpstr>Tlak zraka</vt:lpstr>
      <vt:lpstr>Slide 11</vt:lpstr>
      <vt:lpstr>Slide 12</vt:lpstr>
      <vt:lpstr>Ciklona i anticiklona</vt:lpstr>
      <vt:lpstr>Slide 14</vt:lpstr>
      <vt:lpstr>Slide 15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29</cp:revision>
  <dcterms:created xsi:type="dcterms:W3CDTF">2019-03-27T12:00:31Z</dcterms:created>
  <dcterms:modified xsi:type="dcterms:W3CDTF">2019-09-10T12:30:10Z</dcterms:modified>
</cp:coreProperties>
</file>